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3" r:id="rId26"/>
    <p:sldId id="314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</p:sldIdLst>
  <p:sldSz cx="12192000" cy="6858000"/>
  <p:notesSz cx="7103745" cy="10234295"/>
  <p:embeddedFontLst>
    <p:embeddedFont>
      <p:font typeface="DejaVu Math TeX Gyre" panose="02000503000000000000" charset="0"/>
      <p:regular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font" Target="fonts/font1.fntdata"/><Relationship Id="rId55" Type="http://schemas.openxmlformats.org/officeDocument/2006/relationships/customXml" Target="../customXml/item1.xml"/><Relationship Id="rId54" Type="http://schemas.openxmlformats.org/officeDocument/2006/relationships/customXmlProps" Target="../customXml/itemProps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705"/>
            <a:ext cx="9144000" cy="1906905"/>
          </a:xfrm>
        </p:spPr>
        <p:txBody>
          <a:bodyPr/>
          <a:lstStyle/>
          <a:p>
            <a:r>
              <a:rPr lang="en-US" altLang="zh-CN" sz="4400" dirty="0">
                <a:effectLst/>
              </a:rPr>
              <a:t>LITTLE about Generating Function</a:t>
            </a:r>
            <a:endParaRPr lang="en-US" altLang="zh-CN" sz="4400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483610"/>
            <a:ext cx="9144000" cy="1774190"/>
          </a:xfrm>
        </p:spPr>
        <p:txBody>
          <a:bodyPr/>
          <a:lstStyle/>
          <a:p>
            <a:r>
              <a:rPr lang="en-US" altLang="zh-CN" sz="1800" dirty="0">
                <a:latin typeface="+mn-lt"/>
              </a:rPr>
              <a:t>UESTC leukocyte</a:t>
            </a:r>
            <a:endParaRPr lang="en-US" altLang="zh-CN" sz="1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考虑在复数域上一些特殊的单位根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解。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我们代入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看看会发生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什么。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p>
                          </m:sSup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𝜔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如果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此时又是偶数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呢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p>
                          </m:sSup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𝜔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p>
                          </m:sSup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p>
                          </m:sSup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p>
                          </m:sSup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奇偶项系数分别看成另两个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多项式，这是一个递归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结构。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88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</a:t>
            </a:r>
            <a:r>
              <a:rPr lang="zh-CN" altLang="en-US"/>
              <a:t>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那如果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，我们是不是可以一直递归下去，而我们发现所有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都可以类似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递归。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因此我们可以考虑设计一个递归的算法统一计算所有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个点值，这样复杂度就是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，解出来就是</a:t>
                </a:r>
                <a:r>
                  <a:rPr lang="en-US" altLang="zh-CN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𝑘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对于</a:t>
                </a:r>
                <a:r>
                  <a:rPr lang="en-US" altLang="zh-CN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≠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，因为增加长度不影响结果，所以直接在放大到离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最近的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2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的次幂就可以了，复杂度也是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39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现在普遍使用的是非递归写法，需要应用到蝴蝶变换以及一些不那么好简单叙述的东西，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ppt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上就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gugugu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了。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我们现在解决了求值，但我们还没有解决插值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问题，拉格朗日插值还是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这就需要求点值的另一个表示，即矩阵乘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向量。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矩阵是点值和对应的次幂组成的矩阵，而向量则是多项式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系数。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那么插值可以理解为乘逆矩阵，而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构成的矩阵的逆矩阵就是本身除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，所以和求点值一样做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就好了。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到此，我们成功在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的复杂度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内解决了多项式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卷积。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 algn="ctr">
                  <a:buNone/>
                </a:pPr>
                <a:r>
                  <a:rPr lang="en-US" altLang="zh-CN" sz="5400">
                    <a:effectLst/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5400">
                    <a:effectLst/>
                    <a:latin typeface="DejaVu Math TeX Gyre" panose="02000503000000000000" charset="0"/>
                    <a:cs typeface="DejaVu Math TeX Gyre" panose="02000503000000000000" charset="0"/>
                  </a:rPr>
                  <a:t>完结撒花</a:t>
                </a:r>
                <a:r>
                  <a:rPr lang="zh-CN" altLang="en-US" sz="1000">
                    <a:effectLst/>
                    <a:latin typeface="DejaVu Math TeX Gyre" panose="02000503000000000000" charset="0"/>
                    <a:cs typeface="DejaVu Math TeX Gyre" panose="02000503000000000000" charset="0"/>
                  </a:rPr>
                  <a:t>（</a:t>
                </a:r>
                <a:r>
                  <a:rPr lang="en-US" altLang="zh-CN" sz="1000">
                    <a:effectLst/>
                    <a:latin typeface="DejaVu Math TeX Gyre" panose="02000503000000000000" charset="0"/>
                    <a:cs typeface="DejaVu Math TeX Gyre" panose="02000503000000000000" charset="0"/>
                  </a:rPr>
                  <a:t>bushi</a:t>
                </a:r>
                <a:endParaRPr lang="en-US" altLang="zh-CN" sz="1000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快速数论变换（</a:t>
            </a:r>
            <a:r>
              <a:rPr lang="en-US" altLang="zh-CN"/>
              <a:t>NTT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FFT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实际上没有任何区别，只是在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意义下，根据原根相关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知识，会有特殊的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而已，实现起来更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方便。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这些满足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𝑞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(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其中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𝑞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是奇数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的质数一般称为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NTT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模数，最著名的就是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998244353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7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17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23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，然后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3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是其一个原根，那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998244352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998244352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例题</a:t>
            </a:r>
            <a:r>
              <a:rPr lang="zh-CN" altLang="en-US"/>
              <a:t>环节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69110"/>
                <a:ext cx="10515600" cy="4778375"/>
              </a:xfrm>
            </p:spPr>
            <p:txBody>
              <a:bodyPr>
                <a:normAutofit lnSpcReduction="20000"/>
              </a:bodyPr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给出斐波那契数列的生成函数，初值定义为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推导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很简单：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</m:oMath>
                  </m:oMathPara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但如果想把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写成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的形式，只根据那个分式，我们就需要支持多项式求逆，这就得引入下一个东西，叫牛顿迭代。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69110"/>
                <a:ext cx="10515600" cy="4778375"/>
              </a:xfrm>
              <a:blipFill rotWithShape="1">
                <a:blip r:embed="rId1"/>
                <a:stretch>
                  <a:fillRect t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牛顿</a:t>
            </a:r>
            <a:r>
              <a:rPr lang="zh-CN" altLang="en-US"/>
              <a:t>迭代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设形式幂级数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满足较为简单的方程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，则我们能在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func>
                      <m:func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的时间复杂度求出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 (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方法是一个类似倍增的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东西。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牛顿</a:t>
            </a:r>
            <a:r>
              <a:rPr lang="zh-CN" altLang="en-US"/>
              <a:t>迭代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常数项是好求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泰勒展开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和已知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 (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𝑅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而且我们有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，那么对上式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，有：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牛顿</a:t>
            </a:r>
            <a:r>
              <a:rPr lang="zh-CN" altLang="en-US"/>
              <a:t>迭代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整理得：</a:t>
                </a:r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))</m:t>
                          </m:r>
                        </m:den>
                      </m:f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就能倍增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了。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6600" baseline="-25000"/>
              <a:t>普通生成函数（</a:t>
            </a:r>
            <a:r>
              <a:rPr lang="en-US" altLang="zh-CN" sz="6600" baseline="-25000"/>
              <a:t>OGF</a:t>
            </a:r>
            <a:r>
              <a:rPr lang="zh-CN" altLang="en-US" sz="6600" baseline="-25000"/>
              <a:t>）</a:t>
            </a:r>
            <a:endParaRPr lang="zh-CN" altLang="en-US" sz="6600" baseline="-25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sz="2400"/>
                  <a:t>对于无穷项数列</a:t>
                </a:r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，定义其普通生成函数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为：</a:t>
                </a: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;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  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是一个形式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幂级数，其中</a:t>
                </a: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</m:oMath>
                </a14:m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无实际意义。</a:t>
                </a: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34E55B0-647D-440b-865C-3EC943EB4CBC-1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多项式</a:t>
            </a:r>
            <a:r>
              <a:rPr lang="zh-CN" altLang="en-US"/>
              <a:t>求逆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sSubSup>
                      <m:sSub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(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这样就结束了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吗，是不是感觉哪里有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问题。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我们并不知道那个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是啥啊，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这不是我们要求的吗！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多项式</a:t>
            </a:r>
            <a:r>
              <a:rPr lang="zh-CN" altLang="en-US"/>
              <a:t>求逆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仔细观察分式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，实际上分子是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的倍数，所以除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不需要考虑后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项，可以直接替换为乘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综上，式子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为：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多项式</a:t>
            </a:r>
            <a:r>
              <a:rPr lang="zh-CN" altLang="en-US"/>
              <a:t>求逆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实际上，求逆存在不需要牛顿迭代的推法。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沿用之前的倍增想法，我们已经得到了：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两边平方，得：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多项式</a:t>
            </a:r>
            <a:r>
              <a:rPr lang="zh-CN" altLang="en-US"/>
              <a:t>求逆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沿用之前的倍增想法，我们已经得到了：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两边平方，得：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移项：</a:t>
                </a:r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多项式</a:t>
            </a:r>
            <a:r>
              <a:rPr lang="zh-CN" altLang="en-US"/>
              <a:t>求逆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观察这个式子，根据对逆的定义，我们得到：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跟之前一致。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zh-CN" altLang="en-US"/>
                  <a:t>多项式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ln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func>
                      <m:func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(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要求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)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有：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)−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化简一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下发现用不了牛顿迭代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了。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换个思路，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我们求导。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zh-CN" altLang="en-US"/>
                  <a:t>多项式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ln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func>
                      <m:func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</m:func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)’=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所以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’(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’(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求导积分和正常多项式一样，默认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zh-CN" altLang="en-US"/>
                  <a:t>多项式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exp</m:t>
                    </m:r>
                  </m:oMath>
                </a14:m>
                <a:endParaRPr lang="en-US" altLang="zh-CN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func>
                      <m:func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</m:func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(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要求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)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有：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)−(</m:t>
                      </m:r>
                      <m:func>
                        <m:funcPr>
                          <m:ctrl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mod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初值是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(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mod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卷积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很多情况，我们不能像斐波那契数列那样求出一个很好的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，我们得到的都是递推式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形如：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或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甚至可能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有多个递推式一起转移，这就需要用到半在线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卷积。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32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41060" y="3244850"/>
            <a:ext cx="309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卷积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以最简单的形式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为例。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半在线卷积基于分治的思想，定义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solve(l,r)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表示求出了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[0,l)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的答案和其对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[l,r)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的贡献，求出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[l,r)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答案。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首先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mid=(l+r)/2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，先递归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solve(l,mid)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求出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[l,mid)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答案。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41060" y="3244850"/>
            <a:ext cx="309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6600" baseline="-25000"/>
              <a:t>指数生成函数（</a:t>
            </a:r>
            <a:r>
              <a:rPr lang="en-US" altLang="zh-CN" sz="6600" baseline="-25000"/>
              <a:t>EGF</a:t>
            </a:r>
            <a:r>
              <a:rPr lang="zh-CN" altLang="en-US" sz="6600" baseline="-25000"/>
              <a:t>）</a:t>
            </a:r>
            <a:endParaRPr lang="zh-CN" altLang="en-US" sz="6600" baseline="-25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sz="2400"/>
                  <a:t>对于无穷项数列</a:t>
                </a:r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类似定义其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指数生成函数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为：</a:t>
                </a: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𝐸𝐺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;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  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是一个形式</a:t>
                </a:r>
                <a:r>
                  <a:rPr lang="zh-CN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幂级数。</a:t>
                </a: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卷积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接下来考虑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[l,mid)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[mid,r)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贡献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𝑖𝑟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𝑖𝑙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𝑚𝑖𝑑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𝑖𝑟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可以发现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右边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𝑖𝑟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𝑖𝑙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𝑙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，则实际上可以看成一个长度为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mid-l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的多项式和一个长度为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r-l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的多项式卷积，使用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FFT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复杂度为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𝑙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func>
                      <m:func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𝑙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之后再递归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[mid,r)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即可。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41060" y="3244850"/>
            <a:ext cx="309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卷积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时间复杂度只跟分治区间长度有关，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复杂度是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log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41060" y="3244850"/>
            <a:ext cx="309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半在线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卷积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实际上，半在线卷积非常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通用。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我们可以用半在线卷积实现多项式求逆，多项式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ln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，多项式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exp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，留作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练习。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进一步的，存在复杂度为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loglog</m:t>
                        </m:r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的半在线卷积，有兴趣可以自行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了解。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244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常系数齐次线性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递推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给定序列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和初值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，且对于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，序列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的第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项，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一般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很大。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常系数齐次线性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递推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</p:spPr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我们可以通过矩阵乘法轻松给出一个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做法。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但我们希望更快，写成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GF，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有：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𝑃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是对初值的修正项。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常系数齐次线性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递推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</p:spPr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即是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上下同乘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得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)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ea typeface="宋体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常系数齐次线性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递推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</p:spPr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注意到</a:t>
                </a:r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’(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同时令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𝑄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，则转为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](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’(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’(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此时我们就可以根据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的奇偶性选择对应分式，并将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复杂度就是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log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常系数齐次线性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递推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</p:spPr>
            <p:txBody>
              <a:bodyPr>
                <a:normAutofit lnSpcReduction="20000"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这个做法是最近被推广的，以前都是使用多项式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取模。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这个做法可以进一步应用到多项式复合里，和转置原理一起，我们能够实现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log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))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的多项式复合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这意味着前面很多推导都无意义了，多项式求逆，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ln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exp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实际上都可以看成多项式复合，有兴趣可以自行去了解一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下。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602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组合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意义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602480"/>
          </a:xfrm>
        </p:spPr>
        <p:txBody>
          <a:bodyPr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之前都在讲科技，我们现在来关注于实际解题中的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GF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下面可能比较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抽象。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一般而言，我们需要用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GF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对一个组合对象进行刻画，而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GF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的方程实则对应于组合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对象集合的各种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运算。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比如数满足若干限制的序列，树，图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之类。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组合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意义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对于组合对象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和对应生成函数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),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，我们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有：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∪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，这里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是笛卡尔积，需要注意此时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OGF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对应概念有些区别，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处理的是有标号的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情况。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 r="-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6600" baseline="-25000"/>
              <a:t>简单</a:t>
            </a:r>
            <a:r>
              <a:rPr lang="zh-CN" altLang="en-US" sz="6600" baseline="-25000"/>
              <a:t>例子</a:t>
            </a:r>
            <a:endParaRPr lang="zh-CN" altLang="en-US" sz="6600" baseline="-25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endParaRPr lang="en-US" altLang="zh-CN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OGF: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EGF: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𝐸𝐺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 altLang="zh-CN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!</m:t>
                    </m:r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OGF: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!</m:t>
                            </m:r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r>
                  <a:rPr lang="en-US" altLang="zh-CN" sz="2400">
                    <a:latin typeface="DejaVu Math TeX Gyre" panose="02000503000000000000" charset="0"/>
                    <a:cs typeface="DejaVu Math TeX Gyre" panose="02000503000000000000" charset="0"/>
                  </a:rPr>
                  <a:t>EGF: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𝐸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240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34E55B0-647D-440b-865C-3EC943EB4CBC-3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组合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意义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={∅,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𝐴𝐴𝐴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,...}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的拼接，有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𝐺𝐴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SET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中元素为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中元素的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集合，对于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𝐺𝐵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exp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𝐺𝐴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ln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则是对应于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exp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逆操作。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例题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环节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最经典的，买水果，苹果数是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2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的倍数，香蕉数是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3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的倍数，梨最多买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10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个，西瓜买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4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的倍数且不超过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20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个，问买总数为若干的方案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数。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后两个可以直接写成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+...+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8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16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20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例题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环节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前两个应用组合意义理解：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2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个苹果是一个对象对应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2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的倍数则是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2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个苹果的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不断拼接，对应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同理另一个对应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都乘起来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就行。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例题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环节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个点有标号简单无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向连通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图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数目。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考虑组合意义，一个任意的图是一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堆连通图的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SET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，所以对任意图的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取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ln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就是连通图的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而任意图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考虑每条边选不选，为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altLang="zh-CN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例题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环节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</p:spPr>
            <p:txBody>
              <a:bodyPr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求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个点有标号有根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树数目。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prufer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序秒了，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但生成函数方程是啥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呢。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考虑一颗有根树是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根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若干子树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组成，子树是有根树的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SET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所以：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exp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拉格朗日反演可以得到和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prufer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序一样的结果。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06245"/>
                <a:ext cx="10515600" cy="47218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要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结束了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706245"/>
            <a:ext cx="10515600" cy="4721860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讲了很多基础科技，希望人人都能都学会。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还有很多提了没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细讲的，拉格朗日反演，转置原理，多项式复合，组合意义那块是从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Symbolic method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选了最简单的一些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讲的。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还有很多根本没提的，多点求值和插值，多项式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k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次的求法，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q-analog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，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Binomial Sums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这些。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还有一些形式不一样但也是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 GF 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的东西：集合幂级数，狄利克雷生成函数</a:t>
            </a:r>
            <a:r>
              <a:rPr lang="en-US" altLang="zh-CN">
                <a:latin typeface="DejaVu Math TeX Gyre" panose="02000503000000000000" charset="0"/>
                <a:cs typeface="DejaVu Math TeX Gyre" panose="02000503000000000000" charset="0"/>
              </a:rPr>
              <a:t>(PGF)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。有机会可以</a:t>
            </a:r>
            <a:r>
              <a:rPr lang="zh-CN" altLang="en-US">
                <a:latin typeface="DejaVu Math TeX Gyre" panose="02000503000000000000" charset="0"/>
                <a:cs typeface="DejaVu Math TeX Gyre" panose="02000503000000000000" charset="0"/>
              </a:rPr>
              <a:t>自学。</a:t>
            </a:r>
            <a:endParaRPr lang="zh-CN" altLang="en-US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大家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zh-CN" altLang="en-US"/>
              <a:t>用处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ym typeface="+mn-ea"/>
                  </a:rPr>
                  <a:t>对于序列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},{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zh-CN" altLang="en-US">
                    <a:sym typeface="+mn-ea"/>
                  </a:rPr>
                  <a:t>，序列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满足：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则对于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OGF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都有：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𝐵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这很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>
                    <a:cs typeface="+mn-lt"/>
                  </a:rPr>
                  <a:t>simple</a:t>
                </a:r>
                <a:r>
                  <a:rPr lang="zh-CN" altLang="en-US">
                    <a:cs typeface="+mn-lt"/>
                  </a:rPr>
                  <a:t>。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卷积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来点不</a:t>
                </a:r>
                <a:r>
                  <a:rPr lang="en-US" altLang="zh-CN"/>
                  <a:t> </a:t>
                </a:r>
                <a:r>
                  <a:rPr lang="en-US" altLang="zh-CN">
                    <a:latin typeface="math" charset="0"/>
                    <a:cs typeface="math" charset="0"/>
                  </a:rPr>
                  <a:t>simple </a:t>
                </a:r>
                <a:r>
                  <a:rPr lang="zh-CN" altLang="en-US"/>
                  <a:t>的。</a:t>
                </a:r>
                <a:endParaRPr lang="zh-CN" altLang="en-US"/>
              </a:p>
              <a:p>
                <a:r>
                  <a:rPr lang="zh-CN" altLang="en-US"/>
                  <a:t>对于序列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},{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zh-CN" altLang="en-US"/>
                  <a:t>，序列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OGF:</a:t>
                </a:r>
                <a:endParaRPr lang="en-US" altLang="zh-CN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𝐵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OGF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OGF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的卷积。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80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二项卷积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来点不</a:t>
                </a:r>
                <a:r>
                  <a:rPr lang="en-US" altLang="zh-CN"/>
                  <a:t> </a:t>
                </a:r>
                <a:r>
                  <a:rPr lang="en-US" altLang="zh-CN">
                    <a:latin typeface="math" charset="0"/>
                    <a:cs typeface="math" charset="0"/>
                  </a:rPr>
                  <a:t>simple </a:t>
                </a:r>
                <a:r>
                  <a:rPr lang="zh-CN" altLang="en-US"/>
                  <a:t>的。</a:t>
                </a:r>
                <a:endParaRPr lang="zh-CN" altLang="en-US"/>
              </a:p>
              <a:p>
                <a:r>
                  <a:rPr lang="zh-CN" altLang="en-US"/>
                  <a:t>对于序列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},{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zh-CN" altLang="en-US"/>
                  <a:t>，序列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则有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GF:</a:t>
                </a:r>
                <a:endParaRPr lang="en-US" altLang="zh-CN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𝐵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和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EGF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的卷积。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80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拉格朗日</a:t>
            </a:r>
            <a:r>
              <a:rPr lang="zh-CN" altLang="en-US"/>
              <a:t>插值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在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FFT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前我觉得有必要提一下这东西。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对于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个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不同的点值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),(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)...(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，我们能唯一确定一个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次多项式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满足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∀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≤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𝑖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≤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为：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∏"/>
                              <m:limLoc m:val="undOvr"/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快速傅里叶变换（</a:t>
            </a:r>
            <a:r>
              <a:rPr lang="en-US" altLang="zh-CN"/>
              <a:t>FFT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暴力实现卷积获得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{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}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的前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项复杂度是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，这不够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优秀。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考虑形式幂级数也是多项式，两个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次多项式乘积的次数为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所以考虑求点值再</a:t>
                </a:r>
                <a:r>
                  <a:rPr lang="zh-CN" altLang="en-US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rPr>
                  <a:t>插值。</a:t>
                </a:r>
                <a:endParaRPr lang="zh-CN" altLang="en-US"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  <a:p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随便找点求点值复杂度还是不变，所以必须找一些特殊的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点。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83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SUZ4ZCIsCgkiTGF0ZXhJbWdCYXNlNjQiIDogImlWQk9SdzBLR2dvQUFBQU5TVWhFVWdBQUFBRUFBQUFCQVFNQUFBQWwyMWJLQUFBQUExQk1WRVgvLy8rbnhCdklBQUFBQVhSU1RsTUFRT2JZWmdBQUFBbHdTRmx6QUFBT3hBQUFEc1FCbFNzT0d3QUFBQXBKUkVGVUNCMWpZQUFBQUFJQUFjL0lOZVV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SUZ4ZCIsCgkiTGF0ZXhJbWdCYXNlNjQiIDogImlWQk9SdzBLR2dvQUFBQU5TVWhFVWdBQUFBRUFBQUFCQVFNQUFBQWwyMWJLQUFBQUExQk1WRVgvLy8rbnhCdklBQUFBQVhSU1RsTUFRT2JZWmdBQUFBbHdTRmx6QUFBT3hBQUFEc1FCbFNzT0d3QUFBQXBKUkVGVUNCMWpZQUFBQUFJQUFjL0lOZVVBQUFBQVNVVk9SSzVDWUlJPSIKfQo=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SUZ4ZCIsCgkiTGF0ZXhJbWdCYXNlNjQiIDogImlWQk9SdzBLR2dvQUFBQU5TVWhFVWdBQUFBRUFBQUFCQVFNQUFBQWwyMWJLQUFBQUExQk1WRVgvLy8rbnhCdklBQUFBQVhSU1RsTUFRT2JZWmdBQUFBbHdTRmx6QUFBT3hBQUFEc1FCbFNzT0d3QUFBQXBKUkVGVUNCMWpZQUFBQUFJQUFjL0lOZVVBQUFBQVNVVk9SSzVDWUlJP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6816</Words>
  <Application>WPS 演示</Application>
  <PresentationFormat>宽屏</PresentationFormat>
  <Paragraphs>338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Arial</vt:lpstr>
      <vt:lpstr>宋体</vt:lpstr>
      <vt:lpstr>Wingdings</vt:lpstr>
      <vt:lpstr>DejaVu Math TeX Gyre</vt:lpstr>
      <vt:lpstr>math</vt:lpstr>
      <vt:lpstr>苹方-简</vt:lpstr>
      <vt:lpstr>宋体</vt:lpstr>
      <vt:lpstr>汉仪书宋二KW</vt:lpstr>
      <vt:lpstr>Calibri</vt:lpstr>
      <vt:lpstr>Helvetica Neue</vt:lpstr>
      <vt:lpstr>微软雅黑</vt:lpstr>
      <vt:lpstr>汉仪旗黑</vt:lpstr>
      <vt:lpstr>Arial Unicode MS</vt:lpstr>
      <vt:lpstr>Office 主题​​</vt:lpstr>
      <vt:lpstr>LITTLE about Generating Function</vt:lpstr>
      <vt:lpstr>普通生成函数（OGF）</vt:lpstr>
      <vt:lpstr>指数生成函数（EGF）</vt:lpstr>
      <vt:lpstr>简单例子</vt:lpstr>
      <vt:lpstr>用处</vt:lpstr>
      <vt:lpstr>卷积</vt:lpstr>
      <vt:lpstr>二项卷积</vt:lpstr>
      <vt:lpstr>拉格朗日插值</vt:lpstr>
      <vt:lpstr>快速傅里叶变换（FFT）</vt:lpstr>
      <vt:lpstr>快速傅里叶变换（FFT）</vt:lpstr>
      <vt:lpstr>快速傅里叶变换（FFT）</vt:lpstr>
      <vt:lpstr>快速傅里叶变换（FFT）</vt:lpstr>
      <vt:lpstr>快速傅里叶变换（FFT）</vt:lpstr>
      <vt:lpstr>快速傅里叶变换（FFT）</vt:lpstr>
      <vt:lpstr>快速数论变换（NTT）</vt:lpstr>
      <vt:lpstr>例题环节</vt:lpstr>
      <vt:lpstr>牛顿迭代</vt:lpstr>
      <vt:lpstr>牛顿迭代</vt:lpstr>
      <vt:lpstr>牛顿迭代</vt:lpstr>
      <vt:lpstr>多项式求逆</vt:lpstr>
      <vt:lpstr>多项式求逆</vt:lpstr>
      <vt:lpstr>多项式求逆</vt:lpstr>
      <vt:lpstr>多项式求逆</vt:lpstr>
      <vt:lpstr>多项式求逆</vt:lpstr>
      <vt:lpstr>多项式</vt:lpstr>
      <vt:lpstr>多项式</vt:lpstr>
      <vt:lpstr>多项式 </vt:lpstr>
      <vt:lpstr>半在线卷积</vt:lpstr>
      <vt:lpstr>半在线卷积</vt:lpstr>
      <vt:lpstr>半在线卷积</vt:lpstr>
      <vt:lpstr>半在线卷积</vt:lpstr>
      <vt:lpstr>半在线卷积</vt:lpstr>
      <vt:lpstr>常系数齐次线性递推</vt:lpstr>
      <vt:lpstr>常系数齐次线性递推</vt:lpstr>
      <vt:lpstr>常系数齐次线性递推</vt:lpstr>
      <vt:lpstr>常系数齐次线性递推</vt:lpstr>
      <vt:lpstr>常系数齐次线性递推</vt:lpstr>
      <vt:lpstr>组合意义</vt:lpstr>
      <vt:lpstr>组合意义</vt:lpstr>
      <vt:lpstr>组合意义</vt:lpstr>
      <vt:lpstr>例题环节</vt:lpstr>
      <vt:lpstr>例题环节</vt:lpstr>
      <vt:lpstr>例题环节</vt:lpstr>
      <vt:lpstr>例题环节</vt:lpstr>
      <vt:lpstr>要结束了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jim</cp:lastModifiedBy>
  <cp:revision>134</cp:revision>
  <dcterms:created xsi:type="dcterms:W3CDTF">2024-06-07T07:26:29Z</dcterms:created>
  <dcterms:modified xsi:type="dcterms:W3CDTF">2024-06-07T07:26:29Z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2052-5.1.1.7662</vt:lpwstr>
  </property>
  <property fmtid="{D5CDD505-2E9C-101B-9397-08002B2CF9AE}" pid="3" name="ICV">
    <vt:lpwstr>1B606AF1E45E3E76F62B5B661EFC937A</vt:lpwstr>
  </property>
</Properties>
</file>